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1" r:id="rId3"/>
    <p:sldId id="281" r:id="rId4"/>
    <p:sldId id="282" r:id="rId5"/>
    <p:sldId id="284" r:id="rId6"/>
    <p:sldId id="285" r:id="rId7"/>
    <p:sldId id="286" r:id="rId8"/>
    <p:sldId id="262" r:id="rId9"/>
    <p:sldId id="272" r:id="rId10"/>
    <p:sldId id="277" r:id="rId11"/>
    <p:sldId id="278" r:id="rId12"/>
    <p:sldId id="279" r:id="rId13"/>
    <p:sldId id="280" r:id="rId14"/>
    <p:sldId id="268" r:id="rId15"/>
    <p:sldId id="275" r:id="rId16"/>
    <p:sldId id="273" r:id="rId17"/>
    <p:sldId id="276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2144"/>
    <a:srgbClr val="640000"/>
    <a:srgbClr val="92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53" autoAdjust="0"/>
  </p:normalViewPr>
  <p:slideViewPr>
    <p:cSldViewPr snapToGrid="0">
      <p:cViewPr varScale="1">
        <p:scale>
          <a:sx n="102" d="100"/>
          <a:sy n="102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rnej\Desktop\graf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rnej\Desktop\graf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3214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N/A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 formatCode="0.00%">
                  <c:v>0.91400000000000003</c:v>
                </c:pt>
                <c:pt idx="1">
                  <c:v>6.0000000000000109E-2</c:v>
                </c:pt>
                <c:pt idx="2" formatCode="0.00%">
                  <c:v>2.7000000000000121E-2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85864"/>
        <c:axId val="131083120"/>
      </c:barChart>
      <c:catAx>
        <c:axId val="13108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0504D"/>
            </a:solidFill>
          </a:ln>
        </c:spPr>
        <c:crossAx val="131083120"/>
        <c:crosses val="autoZero"/>
        <c:auto val="1"/>
        <c:lblAlgn val="ctr"/>
        <c:lblOffset val="100"/>
        <c:noMultiLvlLbl val="0"/>
      </c:catAx>
      <c:valAx>
        <c:axId val="131083120"/>
        <c:scaling>
          <c:orientation val="minMax"/>
        </c:scaling>
        <c:delete val="0"/>
        <c:axPos val="l"/>
        <c:majorGridlines>
          <c:spPr>
            <a:ln>
              <a:solidFill>
                <a:schemeClr val="accent2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spPr>
          <a:ln>
            <a:solidFill>
              <a:srgbClr val="C0504D"/>
            </a:solidFill>
          </a:ln>
        </c:spPr>
        <c:crossAx val="1310858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HelveticaNeueLT Com 55 Roman" pitchFamily="34" charset="-18"/>
        </a:defRPr>
      </a:pPr>
      <a:endParaRPr lang="sl-S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3214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(4)'!$B$3:$B$6</c:f>
              <c:strCache>
                <c:ptCount val="4"/>
                <c:pt idx="0">
                  <c:v>karakter osebe</c:v>
                </c:pt>
                <c:pt idx="1">
                  <c:v>osebne kompetence</c:v>
                </c:pt>
                <c:pt idx="2">
                  <c:v>uporaba njihove storitve</c:v>
                </c:pt>
                <c:pt idx="3">
                  <c:v>njihovi dosežki - uspehi</c:v>
                </c:pt>
              </c:strCache>
            </c:strRef>
          </c:cat>
          <c:val>
            <c:numRef>
              <c:f>'Sheet1 (4)'!$C$3:$C$6</c:f>
              <c:numCache>
                <c:formatCode>0%</c:formatCode>
                <c:ptCount val="4"/>
                <c:pt idx="0">
                  <c:v>0.4189944134078224</c:v>
                </c:pt>
                <c:pt idx="1">
                  <c:v>0.40968342644320299</c:v>
                </c:pt>
                <c:pt idx="2">
                  <c:v>0.16759776536312848</c:v>
                </c:pt>
                <c:pt idx="3">
                  <c:v>3.7243947858473345E-3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86256"/>
        <c:axId val="131087040"/>
      </c:barChart>
      <c:catAx>
        <c:axId val="13108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0504D"/>
            </a:solidFill>
          </a:ln>
        </c:spPr>
        <c:txPr>
          <a:bodyPr/>
          <a:lstStyle/>
          <a:p>
            <a:pPr>
              <a:defRPr sz="1400"/>
            </a:pPr>
            <a:endParaRPr lang="sl-SI"/>
          </a:p>
        </c:txPr>
        <c:crossAx val="131087040"/>
        <c:crosses val="autoZero"/>
        <c:auto val="1"/>
        <c:lblAlgn val="ctr"/>
        <c:lblOffset val="100"/>
        <c:noMultiLvlLbl val="0"/>
      </c:catAx>
      <c:valAx>
        <c:axId val="131087040"/>
        <c:scaling>
          <c:orientation val="minMax"/>
        </c:scaling>
        <c:delete val="0"/>
        <c:axPos val="l"/>
        <c:majorGridlines>
          <c:spPr>
            <a:ln>
              <a:solidFill>
                <a:schemeClr val="accent2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C0504D"/>
            </a:solidFill>
          </a:ln>
        </c:spPr>
        <c:crossAx val="1310862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HelveticaNeueLT Com 55 Roman" pitchFamily="34" charset="-18"/>
        </a:defRPr>
      </a:pPr>
      <a:endParaRPr lang="sl-S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34EF1-2193-4C23-A073-35A89D1F64BB}" type="datetimeFigureOut">
              <a:rPr lang="sl-SI" smtClean="0"/>
              <a:t>12. 03. 2019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AC28-05AC-4FAC-83D7-30D9DC2F6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249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675A-D778-47B2-B3F4-119317A1F54E}" type="slidenum">
              <a:rPr lang="he-IL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9368-1616-4F3B-AFE4-CFE2774B713A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37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004D-8744-4527-B099-794DBEE900EA}" type="slidenum">
              <a:rPr lang="sl-SI" smtClean="0">
                <a:solidFill>
                  <a:prstClr val="black"/>
                </a:solidFill>
              </a:rPr>
              <a:pPr/>
              <a:t>11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9368-1616-4F3B-AFE4-CFE2774B713A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09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9368-1616-4F3B-AFE4-CFE2774B713A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59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D6C78D-D3AD-4746-B6AE-3913615E8C70}" type="slidenum">
              <a:rPr lang="sl-SI">
                <a:solidFill>
                  <a:prstClr val="black"/>
                </a:solidFill>
              </a:rPr>
              <a:pPr/>
              <a:t>14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6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2588" y="1216025"/>
            <a:ext cx="5830887" cy="3281363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997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675A-D778-47B2-B3F4-119317A1F54E}" type="slidenum">
              <a:rPr lang="he-IL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9368-1616-4F3B-AFE4-CFE2774B713A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800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A713-CB85-43BB-AA13-16E5BD563552}" type="slidenum">
              <a:rPr lang="sl-SI" smtClean="0">
                <a:solidFill>
                  <a:prstClr val="black"/>
                </a:solidFill>
              </a:rPr>
              <a:pPr/>
              <a:t>17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1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3D613-9058-4FCF-98A6-13C66E6D14FC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9368-1616-4F3B-AFE4-CFE2774B713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09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5D61-95D2-490B-A94F-FA9BEB34BCAB}" type="slidenum">
              <a:rPr lang="sl-SI" smtClean="0">
                <a:solidFill>
                  <a:prstClr val="black"/>
                </a:solidFill>
              </a:rPr>
              <a:pPr/>
              <a:t>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5D61-95D2-490B-A94F-FA9BEB34BCAB}" type="slidenum">
              <a:rPr lang="sl-SI" smtClean="0">
                <a:solidFill>
                  <a:prstClr val="black"/>
                </a:solidFill>
              </a:rPr>
              <a:pPr/>
              <a:t>5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5D61-95D2-490B-A94F-FA9BEB34BCAB}" type="slidenum">
              <a:rPr lang="sl-SI" smtClean="0">
                <a:solidFill>
                  <a:prstClr val="black"/>
                </a:solidFill>
              </a:rPr>
              <a:pPr/>
              <a:t>6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5D61-95D2-490B-A94F-FA9BEB34BCAB}" type="slidenum">
              <a:rPr lang="sl-SI" smtClean="0">
                <a:solidFill>
                  <a:prstClr val="black"/>
                </a:solidFill>
              </a:rPr>
              <a:pPr/>
              <a:t>7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2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D6C78D-D3AD-4746-B6AE-3913615E8C70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8150" y="1252538"/>
            <a:ext cx="6011863" cy="3382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D6C78D-D3AD-4746-B6AE-3913615E8C70}" type="slidenum">
              <a:rPr lang="sl-SI" smtClean="0">
                <a:solidFill>
                  <a:prstClr val="black"/>
                </a:solidFill>
              </a:rPr>
              <a:pPr/>
              <a:t>9</a:t>
            </a:fld>
            <a:endParaRPr lang="sl-SI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3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782" y="512763"/>
            <a:ext cx="6844144" cy="2405928"/>
          </a:xfrm>
        </p:spPr>
        <p:txBody>
          <a:bodyPr anchor="b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69018" y="5172364"/>
            <a:ext cx="4802908" cy="145241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9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70" y="365125"/>
            <a:ext cx="8722659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4344E"/>
              </a:buClr>
              <a:defRPr sz="3600"/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2800"/>
            </a:lvl3pPr>
            <a:lvl4pPr marL="1600200" indent="-228600">
              <a:buClr>
                <a:srgbClr val="84344E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3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2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306" y="365125"/>
            <a:ext cx="831924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954306" y="365125"/>
            <a:ext cx="8319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Click to edit Master title style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894" y="365125"/>
            <a:ext cx="8767482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9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41928"/>
            <a:ext cx="3932237" cy="860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1928"/>
            <a:ext cx="6170612" cy="43191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2540"/>
            <a:ext cx="3932237" cy="34664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70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70212"/>
            <a:ext cx="3932237" cy="8964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0213"/>
            <a:ext cx="6170612" cy="4390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6682"/>
            <a:ext cx="3932237" cy="35023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82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8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962401" y="632033"/>
            <a:ext cx="7910743" cy="2177428"/>
          </a:xfrm>
        </p:spPr>
        <p:txBody>
          <a:bodyPr>
            <a:normAutofit/>
          </a:bodyPr>
          <a:lstStyle/>
          <a:p>
            <a:r>
              <a:rPr lang="sl-SI" dirty="0"/>
              <a:t>  </a:t>
            </a:r>
            <a:r>
              <a:rPr lang="sl-SI" sz="4800" dirty="0" smtClean="0">
                <a:solidFill>
                  <a:srgbClr val="832144"/>
                </a:solidFill>
              </a:rPr>
              <a:t>Poslovno mreženje z rezultatom</a:t>
            </a:r>
            <a:endParaRPr lang="sl-SI" sz="4800" dirty="0">
              <a:solidFill>
                <a:srgbClr val="832144"/>
              </a:solidFill>
            </a:endParaRPr>
          </a:p>
        </p:txBody>
      </p:sp>
      <p:sp>
        <p:nvSpPr>
          <p:cNvPr id="2" name="Označba mesta vsebine 1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2000" dirty="0" smtClean="0"/>
              <a:t>mag</a:t>
            </a:r>
            <a:r>
              <a:rPr lang="sl-SI" sz="2000" dirty="0"/>
              <a:t>. </a:t>
            </a:r>
            <a:r>
              <a:rPr lang="sl-SI" sz="2000" b="1" dirty="0"/>
              <a:t>Brigita </a:t>
            </a:r>
            <a:r>
              <a:rPr lang="sl-SI" sz="2000" b="1" dirty="0" smtClean="0"/>
              <a:t>Pirc</a:t>
            </a:r>
            <a:r>
              <a:rPr lang="sl-SI" sz="2000" dirty="0" smtClean="0"/>
              <a:t>, spec. psihoterapije</a:t>
            </a:r>
            <a:endParaRPr lang="en-IE" sz="2000" dirty="0"/>
          </a:p>
          <a:p>
            <a:pPr marL="0" indent="0" algn="ctr">
              <a:buNone/>
            </a:pPr>
            <a:r>
              <a:rPr lang="en-IE" sz="2000" dirty="0"/>
              <a:t>BNI </a:t>
            </a:r>
            <a:r>
              <a:rPr lang="sl-SI" sz="2000" dirty="0" smtClean="0"/>
              <a:t>Adria, </a:t>
            </a:r>
            <a:r>
              <a:rPr lang="sl-SI" sz="2000" dirty="0" err="1" smtClean="0"/>
              <a:t>National</a:t>
            </a:r>
            <a:r>
              <a:rPr lang="sl-SI" sz="2000" dirty="0" smtClean="0"/>
              <a:t> </a:t>
            </a:r>
            <a:r>
              <a:rPr lang="en-IE" sz="2000" dirty="0" smtClean="0"/>
              <a:t>Director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954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23110"/>
          </a:xfrm>
        </p:spPr>
        <p:txBody>
          <a:bodyPr>
            <a:normAutofit/>
          </a:bodyPr>
          <a:lstStyle/>
          <a:p>
            <a:r>
              <a:rPr lang="sl-SI" sz="3200" dirty="0"/>
              <a:t>med dogodkom…</a:t>
            </a:r>
          </a:p>
        </p:txBody>
      </p:sp>
    </p:spTree>
    <p:extLst>
      <p:ext uri="{BB962C8B-B14F-4D97-AF65-F5344CB8AC3E}">
        <p14:creationId xmlns:p14="http://schemas.microsoft.com/office/powerpoint/2010/main" val="27796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125341" y="4644674"/>
            <a:ext cx="299754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Zaprta</a:t>
            </a:r>
            <a:r>
              <a:rPr lang="en-GB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Zasebni pogovor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moti.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3000" dirty="0">
              <a:solidFill>
                <a:prstClr val="black"/>
              </a:solidFill>
              <a:latin typeface="HelveticaNeueLT Com 45 Lt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796" y="2138099"/>
            <a:ext cx="928688" cy="21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096" y="2157321"/>
            <a:ext cx="1779985" cy="1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95645" y="4644673"/>
            <a:ext cx="332050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Odprta 2</a:t>
            </a:r>
            <a:endParaRPr lang="en-GB" sz="2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Odprta za predstavitev.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3000" dirty="0">
              <a:solidFill>
                <a:prstClr val="black"/>
              </a:solidFill>
              <a:latin typeface="HelveticaNeueLT Com 45 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685625" y="3795172"/>
            <a:ext cx="270272" cy="648890"/>
          </a:xfrm>
          <a:prstGeom prst="upArrow">
            <a:avLst>
              <a:gd name="adj1" fmla="val 50000"/>
              <a:gd name="adj2" fmla="val 60022"/>
            </a:avLst>
          </a:prstGeom>
          <a:solidFill>
            <a:srgbClr val="8321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350">
              <a:solidFill>
                <a:prstClr val="black"/>
              </a:solidFill>
              <a:latin typeface="HelveticaNeueLT Com 45 L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104536" y="487304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pitchFamily="34" charset="0"/>
                <a:ea typeface="+mj-ea"/>
                <a:cs typeface="Arial" pitchFamily="34" charset="0"/>
              </a:rPr>
              <a:t>med dogodkom…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5011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214703" y="4580689"/>
            <a:ext cx="436735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Zaprta</a:t>
            </a:r>
            <a:r>
              <a:rPr lang="en-GB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Običajno težje pristopiti.)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dirty="0">
              <a:solidFill>
                <a:prstClr val="black"/>
              </a:solidFill>
              <a:latin typeface="HelveticaNeueLT Com 45 Lt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701" y="2132855"/>
            <a:ext cx="163949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56" y="1970839"/>
            <a:ext cx="2482453" cy="196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51957" y="4580689"/>
            <a:ext cx="359723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Odprta 3</a:t>
            </a:r>
            <a:endParaRPr lang="en-GB" sz="2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Pripravljeni, da se jim pridružite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580300" y="3931799"/>
            <a:ext cx="270272" cy="648891"/>
          </a:xfrm>
          <a:prstGeom prst="upArrow">
            <a:avLst>
              <a:gd name="adj1" fmla="val 50000"/>
              <a:gd name="adj2" fmla="val 60022"/>
            </a:avLst>
          </a:prstGeom>
          <a:solidFill>
            <a:srgbClr val="8321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350">
              <a:solidFill>
                <a:prstClr val="black"/>
              </a:solidFill>
              <a:latin typeface="HelveticaNeueLT Com 45 L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908022" y="470863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pitchFamily="34" charset="0"/>
                <a:ea typeface="+mj-ea"/>
                <a:cs typeface="Arial" pitchFamily="34" charset="0"/>
              </a:rPr>
              <a:t>med dogodkom</a:t>
            </a:r>
            <a:r>
              <a:rPr lang="sl-SI" sz="2700" b="1" dirty="0">
                <a:latin typeface="Arial" pitchFamily="34" charset="0"/>
                <a:ea typeface="+mj-ea"/>
                <a:cs typeface="Arial" pitchFamily="34" charset="0"/>
              </a:rPr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7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Owner\Pictures\1 Networking sli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070" y="4319694"/>
            <a:ext cx="620058" cy="130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" descr="C:\Users\Owner\Pictures\1 Networking slid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8139" y="3247563"/>
            <a:ext cx="904251" cy="1298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5470" y="1866164"/>
            <a:ext cx="585611" cy="1240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5881" y="1973056"/>
            <a:ext cx="1067877" cy="1366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961" y="4546527"/>
            <a:ext cx="447819" cy="10772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1049" y="2148742"/>
            <a:ext cx="1515696" cy="1250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1558" y="3852879"/>
            <a:ext cx="1125290" cy="1431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0835" y="3828814"/>
            <a:ext cx="1136772" cy="9817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23959" y="2062317"/>
            <a:ext cx="523175" cy="93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med dogodkom…</a:t>
            </a:r>
          </a:p>
        </p:txBody>
      </p:sp>
      <p:sp>
        <p:nvSpPr>
          <p:cNvPr id="4" name="Elipsa 3"/>
          <p:cNvSpPr/>
          <p:nvPr/>
        </p:nvSpPr>
        <p:spPr>
          <a:xfrm>
            <a:off x="6506071" y="1928932"/>
            <a:ext cx="954221" cy="1167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prstClr val="white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566522" y="3657832"/>
            <a:ext cx="1445401" cy="1167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prstClr val="white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3028078" y="2148742"/>
            <a:ext cx="1799324" cy="13815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</a:t>
            </a:r>
            <a:r>
              <a:rPr lang="sl-SI" sz="3200" dirty="0" smtClean="0"/>
              <a:t>latinasto pravilo</a:t>
            </a:r>
            <a:endParaRPr lang="sl-SI" sz="3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endParaRPr lang="sl-SI" sz="2800" b="1" dirty="0">
              <a:latin typeface="HelveticaNeueLT Com 55 Roman" pitchFamily="34" charset="-18"/>
            </a:endParaRPr>
          </a:p>
          <a:p>
            <a:pPr marL="0" indent="0" algn="ctr">
              <a:buNone/>
            </a:pPr>
            <a:r>
              <a:rPr lang="sl-SI" sz="2800" dirty="0" smtClean="0"/>
              <a:t>„Ravnaj </a:t>
            </a:r>
            <a:r>
              <a:rPr lang="sl-SI" sz="2800" dirty="0"/>
              <a:t>z drugimi, </a:t>
            </a:r>
            <a:br>
              <a:rPr lang="sl-SI" sz="2800" dirty="0"/>
            </a:br>
            <a:r>
              <a:rPr lang="sl-SI" sz="2800" b="1" dirty="0">
                <a:solidFill>
                  <a:srgbClr val="832144"/>
                </a:solidFill>
                <a:latin typeface="HelveticaNeueLT Com 55 Roman" pitchFamily="34" charset="-18"/>
              </a:rPr>
              <a:t>kot oni želijo</a:t>
            </a:r>
            <a:r>
              <a:rPr lang="sl-SI" sz="2800" dirty="0"/>
              <a:t>, </a:t>
            </a:r>
            <a:r>
              <a:rPr lang="sl-SI" sz="2800" dirty="0" smtClean="0"/>
              <a:t>da </a:t>
            </a:r>
            <a:r>
              <a:rPr lang="sl-SI" sz="2800" dirty="0"/>
              <a:t>ravnaš z njimi</a:t>
            </a:r>
            <a:r>
              <a:rPr lang="sl-SI" sz="2800" dirty="0" smtClean="0"/>
              <a:t>.“</a:t>
            </a:r>
            <a:endParaRPr lang="sl-SI" sz="2800" dirty="0">
              <a:latin typeface="HelveticaNeueLT Com 55 Roman" pitchFamily="34" charset="-18"/>
            </a:endParaRPr>
          </a:p>
          <a:p>
            <a:pPr marL="0" indent="0" algn="ctr">
              <a:buNone/>
            </a:pPr>
            <a:endParaRPr lang="sl-SI" sz="2400" dirty="0">
              <a:latin typeface="HelveticaNeueLT Com 55 Roman" pitchFamily="34" charset="-18"/>
            </a:endParaRPr>
          </a:p>
          <a:p>
            <a:pPr marL="0" indent="0" algn="r">
              <a:buNone/>
            </a:pPr>
            <a:r>
              <a:rPr lang="en-US" sz="2000" i="1" dirty="0" smtClean="0"/>
              <a:t>Tony </a:t>
            </a:r>
            <a:r>
              <a:rPr lang="en-US" sz="2000" i="1" dirty="0"/>
              <a:t>Alessandra</a:t>
            </a:r>
            <a:r>
              <a:rPr lang="sl-SI" sz="2000" i="1" dirty="0"/>
              <a:t>, </a:t>
            </a:r>
            <a:r>
              <a:rPr lang="en-US" sz="2000" i="1" dirty="0"/>
              <a:t>The Platinum </a:t>
            </a:r>
            <a:r>
              <a:rPr lang="en-US" sz="2000" i="1" dirty="0" smtClean="0"/>
              <a:t>Rule</a:t>
            </a:r>
            <a:endParaRPr lang="sl-SI" sz="2000" i="1" dirty="0"/>
          </a:p>
        </p:txBody>
      </p:sp>
    </p:spTree>
    <p:extLst>
      <p:ext uri="{BB962C8B-B14F-4D97-AF65-F5344CB8AC3E}">
        <p14:creationId xmlns:p14="http://schemas.microsoft.com/office/powerpoint/2010/main" val="42058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smerna navpična puščica 3"/>
          <p:cNvSpPr/>
          <p:nvPr/>
        </p:nvSpPr>
        <p:spPr>
          <a:xfrm>
            <a:off x="5839857" y="1685717"/>
            <a:ext cx="261389" cy="3618403"/>
          </a:xfrm>
          <a:prstGeom prst="upDownArrow">
            <a:avLst/>
          </a:prstGeom>
          <a:solidFill>
            <a:srgbClr val="72113E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 dirty="0">
              <a:solidFill>
                <a:prstClr val="white"/>
              </a:solidFill>
            </a:endParaRPr>
          </a:p>
        </p:txBody>
      </p:sp>
      <p:sp>
        <p:nvSpPr>
          <p:cNvPr id="6" name="Dvosmerna vodoravna puščica 5"/>
          <p:cNvSpPr/>
          <p:nvPr/>
        </p:nvSpPr>
        <p:spPr>
          <a:xfrm>
            <a:off x="3729301" y="3358379"/>
            <a:ext cx="4482498" cy="261389"/>
          </a:xfrm>
          <a:prstGeom prst="leftRightArrow">
            <a:avLst/>
          </a:prstGeom>
          <a:solidFill>
            <a:srgbClr val="83214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rgbClr val="832144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055628" y="1385203"/>
            <a:ext cx="16146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HITREJŠI TEMPO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055626" y="5331232"/>
            <a:ext cx="1941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POČASNEJŠI TEMPO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8234492" y="3358377"/>
            <a:ext cx="10374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OPRAVILA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2933323" y="3358377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LJUDJE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3863723" y="2510899"/>
            <a:ext cx="172060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l-SI" sz="2100" b="1" dirty="0">
                <a:ln w="18000">
                  <a:noFill/>
                  <a:prstDash val="solid"/>
                  <a:miter lim="800000"/>
                </a:ln>
                <a:solidFill>
                  <a:srgbClr val="8321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3827347" y="4386736"/>
            <a:ext cx="1824090" cy="3924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l-SI" sz="2100" b="1" dirty="0">
                <a:ln w="18000">
                  <a:noFill/>
                  <a:prstDash val="solid"/>
                  <a:miter lim="800000"/>
                </a:ln>
                <a:solidFill>
                  <a:srgbClr val="8321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NEGOVALEC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6318458" y="4386736"/>
            <a:ext cx="2242473" cy="3924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l-SI" sz="2100" b="1" dirty="0">
                <a:ln w="18000">
                  <a:noFill/>
                  <a:prstDash val="solid"/>
                  <a:miter lim="800000"/>
                </a:ln>
                <a:solidFill>
                  <a:srgbClr val="8321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RAZISKOVALEC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6662814" y="2485642"/>
            <a:ext cx="1204487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l-SI" sz="2100" b="1" dirty="0">
                <a:ln w="18000">
                  <a:noFill/>
                  <a:prstDash val="solid"/>
                  <a:miter lim="800000"/>
                </a:ln>
                <a:solidFill>
                  <a:srgbClr val="8321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VODJA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0730913" y="6126139"/>
            <a:ext cx="968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b="1" i="1" dirty="0">
                <a:solidFill>
                  <a:prstClr val="black"/>
                </a:solidFill>
                <a:latin typeface="Calibri"/>
              </a:rPr>
              <a:t>© </a:t>
            </a:r>
            <a:r>
              <a:rPr lang="sl-SI" sz="1350" b="1" i="1" dirty="0" err="1" smtClean="0">
                <a:solidFill>
                  <a:prstClr val="black"/>
                </a:solidFill>
                <a:latin typeface="Calibri"/>
              </a:rPr>
              <a:t>Assentiv</a:t>
            </a:r>
            <a:endParaRPr lang="sl-SI" sz="135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6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23110"/>
          </a:xfrm>
        </p:spPr>
        <p:txBody>
          <a:bodyPr>
            <a:normAutofit/>
          </a:bodyPr>
          <a:lstStyle/>
          <a:p>
            <a:r>
              <a:rPr lang="sl-SI" sz="3200" dirty="0"/>
              <a:t>po dogodku …</a:t>
            </a:r>
          </a:p>
        </p:txBody>
      </p:sp>
      <p:pic>
        <p:nvPicPr>
          <p:cNvPr id="3" name="Picture 7" descr="follow up"/>
          <p:cNvPicPr>
            <a:picLocks noChangeAspect="1" noChangeArrowheads="1"/>
          </p:cNvPicPr>
          <p:nvPr/>
        </p:nvPicPr>
        <p:blipFill>
          <a:blip r:embed="rId3" cstate="print"/>
          <a:srcRect r="16941"/>
          <a:stretch>
            <a:fillRect/>
          </a:stretch>
        </p:blipFill>
        <p:spPr bwMode="auto">
          <a:xfrm>
            <a:off x="7129669" y="3513345"/>
            <a:ext cx="2637175" cy="21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67529" y="2292626"/>
            <a:ext cx="3538834" cy="1939134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41A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rgbClr val="641A3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641A3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rgbClr val="641A3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rgbClr val="641A3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sl-SI" sz="45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l-SI" sz="4500" dirty="0">
                <a:solidFill>
                  <a:schemeClr val="tx1"/>
                </a:solidFill>
                <a:latin typeface="Arial" charset="0"/>
                <a:cs typeface="Arial" charset="0"/>
              </a:rPr>
              <a:t>… </a:t>
            </a:r>
            <a:r>
              <a:rPr lang="sl-SI" sz="4500" b="1" dirty="0">
                <a:solidFill>
                  <a:srgbClr val="832144"/>
                </a:solidFill>
                <a:latin typeface="Arial" charset="0"/>
                <a:cs typeface="Arial" charset="0"/>
              </a:rPr>
              <a:t>sledenje</a:t>
            </a:r>
            <a:endParaRPr lang="en-US" sz="4500" dirty="0">
              <a:solidFill>
                <a:srgbClr val="832144"/>
              </a:solidFill>
              <a:latin typeface="Arial" charset="0"/>
              <a:cs typeface="Arial" charset="0"/>
            </a:endParaRPr>
          </a:p>
          <a:p>
            <a:pPr marL="457189" indent="-457189">
              <a:buNone/>
            </a:pPr>
            <a:endParaRPr lang="en-GB" sz="5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352926" y="1028137"/>
            <a:ext cx="3981450" cy="4941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4800" dirty="0" smtClean="0">
                <a:solidFill>
                  <a:srgbClr val="832144"/>
                </a:solidFill>
              </a:rPr>
              <a:t>h</a:t>
            </a:r>
            <a:r>
              <a:rPr lang="sl-SI" sz="4800" b="1" dirty="0" smtClean="0">
                <a:solidFill>
                  <a:srgbClr val="832144"/>
                </a:solidFill>
              </a:rPr>
              <a:t>vala</a:t>
            </a:r>
            <a:endParaRPr lang="en-GB" sz="4800" b="1" dirty="0">
              <a:solidFill>
                <a:srgbClr val="832144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099559" y="466287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783">
              <a:spcBef>
                <a:spcPct val="20000"/>
              </a:spcBef>
            </a:pPr>
            <a:r>
              <a:rPr lang="sl-SI" b="1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brigita@bni-adria.com</a:t>
            </a:r>
          </a:p>
          <a:p>
            <a:pPr algn="ctr" defTabSz="685783">
              <a:spcBef>
                <a:spcPct val="20000"/>
              </a:spcBef>
            </a:pPr>
            <a:r>
              <a:rPr lang="sl-SI" b="1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040 191 651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096" y="1734530"/>
            <a:ext cx="2091109" cy="2773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8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sl-SI" dirty="0"/>
              <a:t>Največja in najuspešnejša </a:t>
            </a:r>
          </a:p>
          <a:p>
            <a:pPr marL="0" indent="0" algn="ctr">
              <a:buNone/>
              <a:defRPr/>
            </a:pPr>
            <a:r>
              <a:rPr lang="sl-SI" dirty="0"/>
              <a:t>organizacija na svetu za </a:t>
            </a:r>
          </a:p>
          <a:p>
            <a:pPr marL="0" indent="0" algn="ctr">
              <a:buNone/>
              <a:defRPr/>
            </a:pPr>
            <a:r>
              <a:rPr lang="sl-SI" dirty="0"/>
              <a:t>poslovno </a:t>
            </a:r>
            <a:r>
              <a:rPr lang="sl-SI" b="1" dirty="0">
                <a:solidFill>
                  <a:srgbClr val="832144"/>
                </a:solidFill>
                <a:latin typeface="HelveticaNeueLT Com 55 Roman" pitchFamily="34" charset="-18"/>
              </a:rPr>
              <a:t>mreženje</a:t>
            </a:r>
            <a:r>
              <a:rPr lang="sl-SI" dirty="0">
                <a:solidFill>
                  <a:srgbClr val="832144"/>
                </a:solidFill>
                <a:latin typeface="HelveticaNeueLT Com 45 Lt" pitchFamily="34" charset="-18"/>
              </a:rPr>
              <a:t> </a:t>
            </a:r>
            <a:r>
              <a:rPr lang="sl-SI" dirty="0">
                <a:latin typeface="HelveticaNeueLT Com 45 Lt" pitchFamily="34" charset="-18"/>
              </a:rPr>
              <a:t>in </a:t>
            </a:r>
          </a:p>
          <a:p>
            <a:pPr marL="0" indent="0" algn="ctr">
              <a:buNone/>
              <a:defRPr/>
            </a:pPr>
            <a:r>
              <a:rPr lang="sl-SI" b="1" dirty="0">
                <a:solidFill>
                  <a:srgbClr val="832144"/>
                </a:solidFill>
                <a:latin typeface="+mj-lt"/>
              </a:rPr>
              <a:t>pridobivanje strank </a:t>
            </a:r>
            <a:r>
              <a:rPr lang="sl-SI" dirty="0"/>
              <a:t>preko </a:t>
            </a:r>
          </a:p>
          <a:p>
            <a:pPr marL="0" indent="0" algn="ctr">
              <a:buNone/>
              <a:defRPr/>
            </a:pPr>
            <a:r>
              <a:rPr lang="sl-SI" b="1" dirty="0">
                <a:solidFill>
                  <a:srgbClr val="832144"/>
                </a:solidFill>
                <a:latin typeface="+mj-lt"/>
              </a:rPr>
              <a:t>sistema</a:t>
            </a:r>
            <a:r>
              <a:rPr lang="sl-SI" dirty="0">
                <a:solidFill>
                  <a:srgbClr val="832144"/>
                </a:solidFill>
              </a:rPr>
              <a:t> </a:t>
            </a:r>
            <a:r>
              <a:rPr lang="sl-SI" dirty="0"/>
              <a:t>trženja </a:t>
            </a:r>
            <a:r>
              <a:rPr lang="sl-SI" b="1" dirty="0">
                <a:solidFill>
                  <a:srgbClr val="832144"/>
                </a:solidFill>
                <a:latin typeface="+mj-lt"/>
              </a:rPr>
              <a:t>od ust do ust</a:t>
            </a:r>
            <a:r>
              <a:rPr lang="sl-SI" dirty="0" smtClean="0"/>
              <a:t>.</a:t>
            </a:r>
            <a:endParaRPr lang="sl-SI" sz="6000" b="1" dirty="0">
              <a:solidFill>
                <a:srgbClr val="8A16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mreženje terminologija</a:t>
            </a: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l-SI" b="1" dirty="0" err="1" smtClean="0">
                <a:solidFill>
                  <a:srgbClr val="832144"/>
                </a:solidFill>
              </a:rPr>
              <a:t>Net</a:t>
            </a:r>
            <a:r>
              <a:rPr lang="sl-SI" b="1" dirty="0" smtClean="0">
                <a:solidFill>
                  <a:srgbClr val="832144"/>
                </a:solidFill>
              </a:rPr>
              <a:t>-</a:t>
            </a:r>
            <a:r>
              <a:rPr lang="sl-SI" b="1" dirty="0" err="1" smtClean="0">
                <a:solidFill>
                  <a:srgbClr val="832144"/>
                </a:solidFill>
              </a:rPr>
              <a:t>working</a:t>
            </a:r>
            <a:endParaRPr lang="sl-SI" dirty="0" smtClean="0">
              <a:solidFill>
                <a:srgbClr val="832144"/>
              </a:solidFill>
            </a:endParaRPr>
          </a:p>
          <a:p>
            <a:pPr marL="0" indent="0" algn="ctr">
              <a:buNone/>
            </a:pPr>
            <a:endParaRPr lang="sl-SI" sz="2100" strike="sngStrike" dirty="0"/>
          </a:p>
          <a:p>
            <a:pPr marL="0" indent="0" algn="ctr">
              <a:buNone/>
            </a:pPr>
            <a:r>
              <a:rPr lang="sl-SI" sz="2250" i="1" strike="sngStrike" dirty="0" smtClean="0"/>
              <a:t>Net-</a:t>
            </a:r>
            <a:r>
              <a:rPr lang="sl-SI" sz="2250" i="1" strike="sngStrike" dirty="0" err="1" smtClean="0"/>
              <a:t>eating</a:t>
            </a:r>
            <a:r>
              <a:rPr lang="sl-SI" sz="2250" i="1" dirty="0" smtClean="0"/>
              <a:t> </a:t>
            </a:r>
            <a:r>
              <a:rPr lang="sl-SI" sz="2250" dirty="0"/>
              <a:t>ali</a:t>
            </a:r>
            <a:r>
              <a:rPr lang="sl-SI" sz="2250" i="1" dirty="0"/>
              <a:t> </a:t>
            </a:r>
            <a:r>
              <a:rPr lang="sl-SI" sz="2250" i="1" strike="sngStrike" dirty="0"/>
              <a:t>Net-</a:t>
            </a:r>
            <a:r>
              <a:rPr lang="sl-SI" sz="2250" i="1" strike="sngStrike" dirty="0" err="1"/>
              <a:t>sitting</a:t>
            </a:r>
            <a:endParaRPr lang="sl-SI" sz="2250" i="1" strike="sngStrike" dirty="0"/>
          </a:p>
          <a:p>
            <a:pPr marL="0" indent="0" algn="ctr">
              <a:buNone/>
            </a:pPr>
            <a:endParaRPr lang="sl-SI" sz="2250" i="1" dirty="0"/>
          </a:p>
          <a:p>
            <a:pPr marL="0" indent="0" algn="ctr">
              <a:buNone/>
            </a:pPr>
            <a:r>
              <a:rPr lang="sl-SI" sz="2250" dirty="0"/>
              <a:t>mreženje, </a:t>
            </a:r>
            <a:r>
              <a:rPr lang="sl-SI" sz="2250" dirty="0" err="1"/>
              <a:t>mrežniški</a:t>
            </a:r>
            <a:r>
              <a:rPr lang="sl-SI" sz="2250" dirty="0"/>
              <a:t> dogodek, </a:t>
            </a:r>
            <a:r>
              <a:rPr lang="sl-SI" sz="2250" dirty="0" err="1"/>
              <a:t>mrežnik</a:t>
            </a:r>
            <a:endParaRPr lang="sl-SI" sz="2250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63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peop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664" y="3537013"/>
            <a:ext cx="6056430" cy="1987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381" y="2181420"/>
            <a:ext cx="4185762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l-SI" sz="7200" b="1" dirty="0">
                <a:solidFill>
                  <a:srgbClr val="832144"/>
                </a:solidFill>
                <a:latin typeface="HelveticaNeueLT Com 55 Roman" pitchFamily="34" charset="-18"/>
                <a:cs typeface="Courier New" pitchFamily="49" charset="0"/>
              </a:rPr>
              <a:t>mreženje</a:t>
            </a:r>
          </a:p>
        </p:txBody>
      </p:sp>
    </p:spTree>
    <p:extLst>
      <p:ext uri="{BB962C8B-B14F-4D97-AF65-F5344CB8AC3E}">
        <p14:creationId xmlns:p14="http://schemas.microsoft.com/office/powerpoint/2010/main" val="11993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2085" y="5049441"/>
            <a:ext cx="2591990" cy="85725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sl-SI" sz="6000" b="1" dirty="0">
                <a:solidFill>
                  <a:srgbClr val="1C3F8C"/>
                </a:solidFill>
                <a:latin typeface="HelveticaNeueLT Com 55 Roman" pitchFamily="34" charset="-18"/>
              </a:rPr>
              <a:t>12.000</a:t>
            </a:r>
          </a:p>
        </p:txBody>
      </p:sp>
      <p:pic>
        <p:nvPicPr>
          <p:cNvPr id="7" name="Content Placeholder 6" descr="world map 2.jp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"/>
          <a:stretch/>
        </p:blipFill>
        <p:spPr>
          <a:xfrm>
            <a:off x="3719737" y="1863330"/>
            <a:ext cx="4848754" cy="3286125"/>
          </a:xfrm>
        </p:spPr>
      </p:pic>
    </p:spTree>
    <p:extLst>
      <p:ext uri="{BB962C8B-B14F-4D97-AF65-F5344CB8AC3E}">
        <p14:creationId xmlns:p14="http://schemas.microsoft.com/office/powerpoint/2010/main" val="29185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4"/>
          <p:cNvGraphicFramePr/>
          <p:nvPr>
            <p:extLst>
              <p:ext uri="{D42A27DB-BD31-4B8C-83A1-F6EECF244321}">
                <p14:modId xmlns:p14="http://schemas.microsoft.com/office/powerpoint/2010/main" val="2910129123"/>
              </p:ext>
            </p:extLst>
          </p:nvPr>
        </p:nvGraphicFramePr>
        <p:xfrm>
          <a:off x="3395702" y="1779054"/>
          <a:ext cx="5522119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grada besedila 3"/>
          <p:cNvSpPr txBox="1">
            <a:spLocks/>
          </p:cNvSpPr>
          <p:nvPr/>
        </p:nvSpPr>
        <p:spPr>
          <a:xfrm>
            <a:off x="4011216" y="5265204"/>
            <a:ext cx="5055114" cy="486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l-SI" sz="1050" i="1">
                <a:solidFill>
                  <a:sysClr val="windowText" lastClr="000000"/>
                </a:solidFill>
                <a:latin typeface="Calibri"/>
              </a:rPr>
              <a:t>Vir: povzeto po I. Misner, Referral Institute Survey 2010. </a:t>
            </a:r>
            <a:endParaRPr lang="sl-SI" sz="1050" i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9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/>
          <p:cNvGraphicFramePr/>
          <p:nvPr>
            <p:extLst>
              <p:ext uri="{D42A27DB-BD31-4B8C-83A1-F6EECF244321}">
                <p14:modId xmlns:p14="http://schemas.microsoft.com/office/powerpoint/2010/main" val="2608871036"/>
              </p:ext>
            </p:extLst>
          </p:nvPr>
        </p:nvGraphicFramePr>
        <p:xfrm>
          <a:off x="3334942" y="1725216"/>
          <a:ext cx="5522119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ight Brace 5"/>
          <p:cNvSpPr/>
          <p:nvPr/>
        </p:nvSpPr>
        <p:spPr>
          <a:xfrm rot="5400000">
            <a:off x="4880865" y="3996063"/>
            <a:ext cx="432048" cy="2430270"/>
          </a:xfrm>
          <a:prstGeom prst="rightBrace">
            <a:avLst/>
          </a:prstGeom>
          <a:noFill/>
          <a:ln w="28575" cap="flat" cmpd="sng" algn="ctr">
            <a:solidFill>
              <a:srgbClr val="83214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sl-SI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grada besedila 3"/>
          <p:cNvSpPr txBox="1">
            <a:spLocks/>
          </p:cNvSpPr>
          <p:nvPr/>
        </p:nvSpPr>
        <p:spPr>
          <a:xfrm>
            <a:off x="4011218" y="5211368"/>
            <a:ext cx="5217319" cy="53935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l-SI" sz="1050" i="1">
                <a:solidFill>
                  <a:sysClr val="windowText" lastClr="000000"/>
                </a:solidFill>
                <a:latin typeface="Calibri"/>
              </a:rPr>
              <a:t>Vir: I. Misner, Networking and sex, 2012. </a:t>
            </a:r>
            <a:endParaRPr lang="sl-SI" sz="1050" i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5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d</a:t>
            </a:r>
            <a:r>
              <a:rPr lang="sl-SI" sz="3200" dirty="0" smtClean="0"/>
              <a:t>običkonosno mreženje …</a:t>
            </a:r>
            <a:endParaRPr lang="sl-SI" sz="3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93102" y="2413415"/>
            <a:ext cx="8460698" cy="37635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800" dirty="0" smtClean="0">
                <a:latin typeface="HelveticaNeueLT Com 45 Lt" pitchFamily="34" charset="-18"/>
              </a:rPr>
              <a:t>pred dogodkom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800" dirty="0" smtClean="0">
              <a:latin typeface="HelveticaNeueLT Com 45 Lt" pitchFamily="34" charset="-1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800" dirty="0" smtClean="0">
                <a:latin typeface="HelveticaNeueLT Com 45 Lt" pitchFamily="34" charset="-18"/>
              </a:rPr>
              <a:t>med dogodkom</a:t>
            </a:r>
          </a:p>
          <a:p>
            <a:pPr marL="0" indent="0">
              <a:buNone/>
            </a:pPr>
            <a:endParaRPr lang="sl-SI" sz="2800" dirty="0" smtClean="0">
              <a:latin typeface="HelveticaNeueLT Com 45 Lt" pitchFamily="34" charset="-1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800" dirty="0" smtClean="0">
                <a:latin typeface="HelveticaNeueLT Com 45 Lt" pitchFamily="34" charset="-18"/>
              </a:rPr>
              <a:t>po dogodku</a:t>
            </a:r>
          </a:p>
        </p:txBody>
      </p:sp>
    </p:spTree>
    <p:extLst>
      <p:ext uri="{BB962C8B-B14F-4D97-AF65-F5344CB8AC3E}">
        <p14:creationId xmlns:p14="http://schemas.microsoft.com/office/powerpoint/2010/main" val="2188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pred dogodkom…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5145739" y="2609850"/>
            <a:ext cx="2071961" cy="1490658"/>
            <a:chOff x="5377934" y="1650174"/>
            <a:chExt cx="3067216" cy="262894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00000">
              <a:off x="5064601" y="2224236"/>
              <a:ext cx="2538492" cy="157127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>
              <a:off x="5221267" y="2133784"/>
              <a:ext cx="2538492" cy="157127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5377934" y="2043333"/>
              <a:ext cx="2538492" cy="157127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5534600" y="1952881"/>
              <a:ext cx="2538492" cy="157127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5691267" y="1862430"/>
              <a:ext cx="2538492" cy="157127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6"/>
            <a:stretch/>
          </p:blipFill>
          <p:spPr bwMode="auto">
            <a:xfrm>
              <a:off x="5868144" y="1773575"/>
              <a:ext cx="2577006" cy="156967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10802"/>
          <a:stretch/>
        </p:blipFill>
        <p:spPr>
          <a:xfrm rot="1540125">
            <a:off x="7791332" y="1972038"/>
            <a:ext cx="1580825" cy="319563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4" b="14197"/>
          <a:stretch/>
        </p:blipFill>
        <p:spPr>
          <a:xfrm rot="3079731">
            <a:off x="2323426" y="3339217"/>
            <a:ext cx="3689930" cy="4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2.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I 2017 Template.potx" id="{733EA808-6C0D-4FC5-9305-3010FB92E0B3}" vid="{28C3818F-BD04-4F2F-A423-A0B1699F4B6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179</Words>
  <Application>Microsoft Office PowerPoint</Application>
  <PresentationFormat>Širokozaslonsko</PresentationFormat>
  <Paragraphs>77</Paragraphs>
  <Slides>17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HelveticaNeueLT Com 45 Lt</vt:lpstr>
      <vt:lpstr>HelveticaNeueLT Com 55 Roman</vt:lpstr>
      <vt:lpstr>Times New Roman</vt:lpstr>
      <vt:lpstr>Wingdings</vt:lpstr>
      <vt:lpstr>Office Theme</vt:lpstr>
      <vt:lpstr>  Poslovno mreženje z rezultatom</vt:lpstr>
      <vt:lpstr>PowerPointova predstavitev</vt:lpstr>
      <vt:lpstr>mreženje terminologija</vt:lpstr>
      <vt:lpstr>PowerPointova predstavitev</vt:lpstr>
      <vt:lpstr>12.000</vt:lpstr>
      <vt:lpstr>PowerPointova predstavitev</vt:lpstr>
      <vt:lpstr>PowerPointova predstavitev</vt:lpstr>
      <vt:lpstr>dobičkonosno mreženje …</vt:lpstr>
      <vt:lpstr>pred dogodkom…</vt:lpstr>
      <vt:lpstr>med dogodkom…</vt:lpstr>
      <vt:lpstr>PowerPointova predstavitev</vt:lpstr>
      <vt:lpstr>PowerPointova predstavitev</vt:lpstr>
      <vt:lpstr>med dogodkom…</vt:lpstr>
      <vt:lpstr>platinasto pravilo</vt:lpstr>
      <vt:lpstr>PowerPointova predstavitev</vt:lpstr>
      <vt:lpstr>po dogodku …</vt:lpstr>
      <vt:lpstr>hvala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Poslovno mreženje z rezultatom</dc:title>
  <dc:creator>Brigita Pirc</dc:creator>
  <cp:lastModifiedBy>Lidija Flajs</cp:lastModifiedBy>
  <cp:revision>9</cp:revision>
  <dcterms:created xsi:type="dcterms:W3CDTF">2019-03-04T09:22:52Z</dcterms:created>
  <dcterms:modified xsi:type="dcterms:W3CDTF">2019-03-12T14:05:07Z</dcterms:modified>
</cp:coreProperties>
</file>